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64" r:id="rId3"/>
    <p:sldId id="259" r:id="rId4"/>
    <p:sldId id="260" r:id="rId5"/>
    <p:sldId id="261" r:id="rId6"/>
    <p:sldId id="265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72" d="100"/>
          <a:sy n="72" d="100"/>
        </p:scale>
        <p:origin x="66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1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87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97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3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26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39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67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98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36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12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4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1911-0D9D-436E-90E4-37C536CB0D25}" type="datetimeFigureOut">
              <a:rPr lang="pl-PL" smtClean="0"/>
              <a:t>2018-02-18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A5DF5FA-0DC0-483F-94B0-F200F90BC492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EuaSRS77nw&amp;feature=youtu.be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B240C7-9969-4C81-B9C3-A5C58FC4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Advanced Language and EFL Methodology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en-US" dirty="0"/>
              <a:t>British Study Centres School of English Oxford</a:t>
            </a:r>
            <a:br>
              <a:rPr lang="pl-PL" dirty="0"/>
            </a:br>
            <a:br>
              <a:rPr lang="pl-PL" dirty="0"/>
            </a:br>
            <a:r>
              <a:rPr lang="en-US" dirty="0"/>
              <a:t>PROJECT: „Mobility of school education staff”</a:t>
            </a:r>
            <a:br>
              <a:rPr lang="en-US" dirty="0"/>
            </a:br>
            <a:r>
              <a:rPr lang="en-US" dirty="0"/>
              <a:t>is co-financed by the European Union in the framework of the European Social Fund</a:t>
            </a:r>
            <a:br>
              <a:rPr lang="en-US" dirty="0"/>
            </a:br>
            <a:br>
              <a:rPr lang="en-US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40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EB0DF00-6296-4138-9717-A0F18D6FAA44}"/>
              </a:ext>
            </a:extLst>
          </p:cNvPr>
          <p:cNvSpPr txBox="1"/>
          <p:nvPr/>
        </p:nvSpPr>
        <p:spPr>
          <a:xfrm>
            <a:off x="2968487" y="318052"/>
            <a:ext cx="571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NEW INSPIRATIONS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UNPLUGGED TEACHING - DOGME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201D21-F6D2-4491-96C8-48E8B6AC1BB8}"/>
              </a:ext>
            </a:extLst>
          </p:cNvPr>
          <p:cNvSpPr txBox="1"/>
          <p:nvPr/>
        </p:nvSpPr>
        <p:spPr>
          <a:xfrm>
            <a:off x="728871" y="194807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Dogme is the belief that: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 language is more memorable if it</a:t>
            </a:r>
            <a:r>
              <a:rPr lang="pl-PL" dirty="0"/>
              <a:t> </a:t>
            </a:r>
          </a:p>
          <a:p>
            <a:pPr algn="just"/>
            <a:r>
              <a:rPr lang="en-US" dirty="0"/>
              <a:t> </a:t>
            </a:r>
            <a:r>
              <a:rPr lang="pl-PL" dirty="0"/>
              <a:t>    </a:t>
            </a:r>
            <a:r>
              <a:rPr lang="en-US" dirty="0"/>
              <a:t>emerges in a personal context.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 SLA is non-linear and language</a:t>
            </a:r>
            <a:endParaRPr lang="pl-PL" dirty="0"/>
          </a:p>
          <a:p>
            <a:pPr algn="just"/>
            <a:r>
              <a:rPr lang="pl-PL" dirty="0"/>
              <a:t>    </a:t>
            </a:r>
            <a:r>
              <a:rPr lang="en-US" dirty="0"/>
              <a:t> teaching should reflect that.         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 by listening and asking students</a:t>
            </a:r>
            <a:endParaRPr lang="pl-PL" dirty="0"/>
          </a:p>
          <a:p>
            <a:pPr algn="just"/>
            <a:r>
              <a:rPr lang="pl-PL" dirty="0"/>
              <a:t>    </a:t>
            </a:r>
            <a:r>
              <a:rPr lang="en-US" dirty="0"/>
              <a:t> about their own lives and</a:t>
            </a:r>
            <a:endParaRPr lang="pl-PL" dirty="0"/>
          </a:p>
          <a:p>
            <a:pPr algn="just"/>
            <a:r>
              <a:rPr lang="pl-PL" dirty="0"/>
              <a:t>   </a:t>
            </a:r>
            <a:r>
              <a:rPr lang="en-US" dirty="0"/>
              <a:t> </a:t>
            </a:r>
            <a:r>
              <a:rPr lang="pl-PL" dirty="0"/>
              <a:t> </a:t>
            </a:r>
            <a:r>
              <a:rPr lang="en-US" dirty="0"/>
              <a:t>opinions, language issues such as</a:t>
            </a:r>
            <a:endParaRPr lang="pl-PL" dirty="0"/>
          </a:p>
          <a:p>
            <a:pPr algn="just"/>
            <a:r>
              <a:rPr lang="pl-PL" dirty="0"/>
              <a:t>    </a:t>
            </a:r>
            <a:r>
              <a:rPr lang="en-US" dirty="0"/>
              <a:t> grammar, lexis, pronunciation will</a:t>
            </a:r>
            <a:endParaRPr lang="pl-PL" dirty="0"/>
          </a:p>
          <a:p>
            <a:pPr algn="just"/>
            <a:r>
              <a:rPr lang="pl-PL" dirty="0"/>
              <a:t>    </a:t>
            </a:r>
            <a:r>
              <a:rPr lang="en-US" dirty="0"/>
              <a:t> naturally  "emerge”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taking away the "protection of the course books" from both teacher and student frees a space for more real learning.                     Emi Slater</a:t>
            </a:r>
          </a:p>
          <a:p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C44F79A-698F-4439-B753-E349C3EF9FB0}"/>
              </a:ext>
            </a:extLst>
          </p:cNvPr>
          <p:cNvSpPr txBox="1"/>
          <p:nvPr/>
        </p:nvSpPr>
        <p:spPr>
          <a:xfrm>
            <a:off x="5194852" y="1948070"/>
            <a:ext cx="2478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teacher’s job is to exploit the vast resources already in the classroom  - the students”</a:t>
            </a:r>
            <a:endParaRPr lang="pl-PL" dirty="0"/>
          </a:p>
          <a:p>
            <a:endParaRPr lang="pl-PL" dirty="0"/>
          </a:p>
          <a:p>
            <a:r>
              <a:rPr lang="en-US" dirty="0"/>
              <a:t>Scott </a:t>
            </a:r>
            <a:r>
              <a:rPr lang="en-US" dirty="0" err="1"/>
              <a:t>Thornbury</a:t>
            </a:r>
            <a:r>
              <a:rPr lang="en-US" dirty="0"/>
              <a:t> and Luke </a:t>
            </a:r>
            <a:r>
              <a:rPr lang="en-US" dirty="0" err="1"/>
              <a:t>Meddings</a:t>
            </a:r>
            <a:r>
              <a:rPr lang="en-US" dirty="0"/>
              <a:t> 2009</a:t>
            </a:r>
            <a:br>
              <a:rPr lang="en-US" dirty="0"/>
            </a:b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8B4110A-FC14-45DD-808F-D8AB6F1651C2}"/>
              </a:ext>
            </a:extLst>
          </p:cNvPr>
          <p:cNvSpPr txBox="1"/>
          <p:nvPr/>
        </p:nvSpPr>
        <p:spPr>
          <a:xfrm>
            <a:off x="8799444" y="1948070"/>
            <a:ext cx="24516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http://www.englishclub.com/esl-videos/thoughts-from-brazil/index.htm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Video of Dogme lesson in Brazil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C876F0-9B65-4416-AA9F-6405A0096D85}"/>
              </a:ext>
            </a:extLst>
          </p:cNvPr>
          <p:cNvSpPr txBox="1"/>
          <p:nvPr/>
        </p:nvSpPr>
        <p:spPr>
          <a:xfrm>
            <a:off x="6042991" y="4982817"/>
            <a:ext cx="520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Teaching Unplugged: Dogme in English Language Teaching</a:t>
            </a:r>
          </a:p>
          <a:p>
            <a:r>
              <a:rPr lang="en-US"/>
              <a:t>Book by LUKE. THORNBURY MEDDINGS (SCOTT.) and Scott Thornbury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6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FBA22D2-9513-4E04-A52F-14051F55C190}"/>
              </a:ext>
            </a:extLst>
          </p:cNvPr>
          <p:cNvSpPr txBox="1"/>
          <p:nvPr/>
        </p:nvSpPr>
        <p:spPr>
          <a:xfrm>
            <a:off x="3538330" y="331305"/>
            <a:ext cx="409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STORY CUBES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F327EC-5B17-4387-955B-318838DA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42" y="1516131"/>
            <a:ext cx="3381375" cy="32956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0EC3156-D814-4028-B571-E18210ABEF25}"/>
              </a:ext>
            </a:extLst>
          </p:cNvPr>
          <p:cNvSpPr txBox="1"/>
          <p:nvPr/>
        </p:nvSpPr>
        <p:spPr>
          <a:xfrm>
            <a:off x="5738191" y="1643270"/>
            <a:ext cx="4996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Story Cubes are a versatile Literacy and story-telling tool for teachers and children to use in their classrooms. There are 9 dice, with a total of 54 images. By rolling the dice, a different set of images is produced which can be used as the starting point for a story or for other Literacy work.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753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EE94AAB-3BAF-44AD-BA16-5BC993B72941}"/>
              </a:ext>
            </a:extLst>
          </p:cNvPr>
          <p:cNvSpPr txBox="1"/>
          <p:nvPr/>
        </p:nvSpPr>
        <p:spPr>
          <a:xfrm>
            <a:off x="3578087" y="543339"/>
            <a:ext cx="390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CUISENAIRE RODS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E114E4-D318-40BD-AFB7-1040218AB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8" y="1041009"/>
            <a:ext cx="4104299" cy="43328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5F3DA0D-39AC-488C-803A-B123A6C8213A}"/>
              </a:ext>
            </a:extLst>
          </p:cNvPr>
          <p:cNvSpPr txBox="1"/>
          <p:nvPr/>
        </p:nvSpPr>
        <p:spPr>
          <a:xfrm>
            <a:off x="1097280" y="1533378"/>
            <a:ext cx="49236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many ways of using Cuisenaire rods in the classroom</a:t>
            </a:r>
            <a:r>
              <a:rPr lang="pl-P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Storytelling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rods for teaching phrasal verbs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Presenting</a:t>
            </a:r>
            <a:r>
              <a:rPr lang="pl-PL" dirty="0"/>
              <a:t> </a:t>
            </a:r>
            <a:r>
              <a:rPr lang="pl-PL" dirty="0" err="1"/>
              <a:t>language</a:t>
            </a:r>
            <a:r>
              <a:rPr lang="pl-PL" dirty="0"/>
              <a:t> </a:t>
            </a:r>
            <a:r>
              <a:rPr lang="pl-PL" dirty="0" err="1"/>
              <a:t>chunks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en-US" dirty="0"/>
              <a:t>Further reading</a:t>
            </a:r>
          </a:p>
          <a:p>
            <a:r>
              <a:rPr lang="en-US" dirty="0" err="1"/>
              <a:t>Stevick</a:t>
            </a:r>
            <a:r>
              <a:rPr lang="en-US" dirty="0"/>
              <a:t>, E.W. 'Teaching and Learning Languages' C.U.P. 1988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00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C962AF6-192A-4EE4-BF4B-7CB27ECAD8E5}"/>
              </a:ext>
            </a:extLst>
          </p:cNvPr>
          <p:cNvSpPr txBox="1"/>
          <p:nvPr/>
        </p:nvSpPr>
        <p:spPr>
          <a:xfrm>
            <a:off x="3191583" y="2638421"/>
            <a:ext cx="637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SHARING EXPERIENCE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E055B1-C417-401A-8640-31160010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5" y="420460"/>
            <a:ext cx="4712678" cy="306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3CB74CF-6664-4850-8CFF-620C0E50B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87" y="-77098"/>
            <a:ext cx="4168469" cy="298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74E9E8D-D6DE-4F73-8242-D5CED34D9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55" y="3284752"/>
            <a:ext cx="3910818" cy="328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16AAB79-B381-45EF-B6A6-B07814C13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41" y="3487217"/>
            <a:ext cx="4403188" cy="351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03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D9B5D9C-C14D-4E9C-A329-D323D6970B8B}"/>
              </a:ext>
            </a:extLst>
          </p:cNvPr>
          <p:cNvSpPr txBox="1"/>
          <p:nvPr/>
        </p:nvSpPr>
        <p:spPr>
          <a:xfrm>
            <a:off x="3114261" y="1192696"/>
            <a:ext cx="5936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PLANNING INTERNATIONAL PROJECTS</a:t>
            </a:r>
            <a:endParaRPr lang="pl-PL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having students exchange information about their own countries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en-US" dirty="0" err="1"/>
              <a:t>nline</a:t>
            </a:r>
            <a:r>
              <a:rPr lang="en-US" dirty="0"/>
              <a:t> interaction – social media, blogs, vlogs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/>
              <a:t>d</a:t>
            </a:r>
            <a:r>
              <a:rPr lang="en-US" dirty="0" err="1"/>
              <a:t>iscussing</a:t>
            </a:r>
            <a:r>
              <a:rPr lang="en-US" dirty="0"/>
              <a:t> universal problems around the world – tourism, international news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3F2F461-2FEA-4B38-8869-E921D1D78BC0}"/>
              </a:ext>
            </a:extLst>
          </p:cNvPr>
          <p:cNvSpPr txBox="1"/>
          <p:nvPr/>
        </p:nvSpPr>
        <p:spPr>
          <a:xfrm>
            <a:off x="2650435" y="4625009"/>
            <a:ext cx="675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2"/>
              </a:rPr>
              <a:t>https://www.youtube.com/watch?v=KEuaSRS77nw&amp;feature=youtu.be</a:t>
            </a:r>
            <a:r>
              <a:rPr lang="pl-P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55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7DA4A5-05AC-4022-ACEA-7AAFFF32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65" y="4457700"/>
            <a:ext cx="4724400" cy="24003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E3C5754-120A-4662-8923-FA7C4A5BAA0F}"/>
              </a:ext>
            </a:extLst>
          </p:cNvPr>
          <p:cNvSpPr txBox="1"/>
          <p:nvPr/>
        </p:nvSpPr>
        <p:spPr>
          <a:xfrm>
            <a:off x="2729132" y="759655"/>
            <a:ext cx="717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FOLLOWING HARRY POTTER’S FOOTSTEPS IN OXFORD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4819C4B-247D-4854-8ACB-2784C178F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40" y="3643337"/>
            <a:ext cx="4867422" cy="334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DA89DF-EBA3-47F0-8628-DC752C39B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613" y="1754041"/>
            <a:ext cx="4837455" cy="3067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CBE82F-F836-42DF-B72F-8528123D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4" y="1258179"/>
            <a:ext cx="4192172" cy="31995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78BADD-0B32-4518-BB96-484F43A23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493" y="1392279"/>
            <a:ext cx="3643533" cy="338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21478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135</TotalTime>
  <Words>325</Words>
  <Application>Microsoft Office PowerPoint</Application>
  <PresentationFormat>Panoramiczny</PresentationFormat>
  <Paragraphs>42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Galeria</vt:lpstr>
      <vt:lpstr>Advanced Language and EFL Methodology    British Study Centres School of English Oxford  PROJECT: „Mobility of school education staff” is co-financed by the European Union in the framework of the European Social Fund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Language and EFL Methodology    British Study Centres School of English, Oxford</dc:title>
  <dc:creator>Lech Tajkiewicz</dc:creator>
  <cp:lastModifiedBy>Lech Tajkiewicz</cp:lastModifiedBy>
  <cp:revision>16</cp:revision>
  <dcterms:created xsi:type="dcterms:W3CDTF">2018-02-18T14:10:24Z</dcterms:created>
  <dcterms:modified xsi:type="dcterms:W3CDTF">2018-02-18T16:25:37Z</dcterms:modified>
</cp:coreProperties>
</file>